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837A"/>
    <a:srgbClr val="E1DDBF"/>
    <a:srgbClr val="04253A"/>
    <a:srgbClr val="FBEDD5"/>
    <a:srgbClr val="F8E6D8"/>
    <a:srgbClr val="FEF5D2"/>
    <a:srgbClr val="FFFD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0" autoAdjust="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 /><Relationship Id="rId3" Type="http://schemas.openxmlformats.org/officeDocument/2006/relationships/slide" Target="slides/slide2.xml" /><Relationship Id="rId7" Type="http://schemas.openxmlformats.org/officeDocument/2006/relationships/presProps" Target="pres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5" Type="http://schemas.openxmlformats.org/officeDocument/2006/relationships/slide" Target="slides/slide4.xml" /><Relationship Id="rId10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60297-057B-4114-98ED-096ECB6F23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905FF9-B410-4D77-AB03-CBA4660FB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BD528-2D65-496D-836A-881C47796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8192-937F-4683-BF66-04C61605623F}" type="datetimeFigureOut">
              <a:rPr lang="en-IN" smtClean="0"/>
              <a:t>02-12-2021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ECE84-E4CA-41DA-B155-3C249CDA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4AE66-73EA-48E7-B5D9-ADCE698C0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DB6D-85D2-4BB0-9DAA-49AF53BEC0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2727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DDA26-ED37-4E95-A886-D3DF8177B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BD3B8-65A7-4491-990F-FAF430E45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06545-54E6-4BDC-B388-23DB5229B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8192-937F-4683-BF66-04C61605623F}" type="datetimeFigureOut">
              <a:rPr lang="en-IN" smtClean="0"/>
              <a:t>02-12-2021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843D6-7324-4C09-AD28-3D0E27BB9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9B930-F303-4DBF-AEE2-772B7816D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DB6D-85D2-4BB0-9DAA-49AF53BEC0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4423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5172C8-E40E-4A58-B3AC-27889801F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D1CBC5-C7A7-4D23-9620-91603967F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41851-2BD1-41ED-B507-237A80A5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8192-937F-4683-BF66-04C61605623F}" type="datetimeFigureOut">
              <a:rPr lang="en-IN" smtClean="0"/>
              <a:t>02-12-2021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7F8D3-7CE6-4C6E-8723-BF40534CF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5B784-12A6-4981-A8AB-B15E1FDAE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DB6D-85D2-4BB0-9DAA-49AF53BEC0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6802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8BA1A-2BF1-46FA-B3E9-E599B9205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B9195-84B9-4BBD-8E02-88CA6AE48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BD548-5CDB-4AC9-A726-6BE037D22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8192-937F-4683-BF66-04C61605623F}" type="datetimeFigureOut">
              <a:rPr lang="en-IN" smtClean="0"/>
              <a:t>02-12-2021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0A254-A99A-4FB8-BA93-5E5DBA032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2C904-D63E-409E-9714-045F5B3A1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DB6D-85D2-4BB0-9DAA-49AF53BEC0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7484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E7EF-A683-4467-9579-F0318D25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B3FA5-EB52-4EEF-91B6-43F34154E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8CF61-44D3-41B4-B769-7362101D7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8192-937F-4683-BF66-04C61605623F}" type="datetimeFigureOut">
              <a:rPr lang="en-IN" smtClean="0"/>
              <a:t>02-12-2021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8B29D-A72A-4B73-924D-DC7FCF85A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D916B-E707-497C-8B11-12F20F445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DB6D-85D2-4BB0-9DAA-49AF53BEC0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78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8BF9-3201-417C-94AC-DF9FA087F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4075E-CA80-4E62-A4C1-1F321273CC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28B5D-3FC0-459A-8CBF-3BF681474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F9E3E-C2EE-4ADB-B5D3-41D6F766B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8192-937F-4683-BF66-04C61605623F}" type="datetimeFigureOut">
              <a:rPr lang="en-IN" smtClean="0"/>
              <a:t>02-12-2021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C4954-B468-43EF-97AC-8148E770F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FEDA4-87BB-46AE-869F-2EF2CA04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DB6D-85D2-4BB0-9DAA-49AF53BEC0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434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7AE13-BD29-4D4D-9235-48D7CAF53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5B6518-5190-4D17-B789-1F74E3A37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D1612-A42D-49D2-BEFF-E4E1C26A6C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7A6A67-3ED9-4C8F-9F92-D0FB1FD1F1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C8E1B7-BD5B-474E-940D-CCA12B0D0C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9D6EBB-3E11-4EC4-AD78-6796899D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8192-937F-4683-BF66-04C61605623F}" type="datetimeFigureOut">
              <a:rPr lang="en-IN" smtClean="0"/>
              <a:t>02-12-2021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96D992-2CDB-4905-B6AD-389F058B1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36CD76-3C53-43FB-8DBB-65AEC8B69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DB6D-85D2-4BB0-9DAA-49AF53BEC0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4073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7DD0-0702-4F38-A226-EEED5348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72B647-0203-4243-A741-3A166C105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8192-937F-4683-BF66-04C61605623F}" type="datetimeFigureOut">
              <a:rPr lang="en-IN" smtClean="0"/>
              <a:t>02-12-2021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18596-A4E3-4D19-8993-74A8A3019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7B75D-EA41-4C4F-B9A0-CE3CBECE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DB6D-85D2-4BB0-9DAA-49AF53BEC0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6362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9731BE-DF18-4B53-A596-5449458B3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8192-937F-4683-BF66-04C61605623F}" type="datetimeFigureOut">
              <a:rPr lang="en-IN" smtClean="0"/>
              <a:t>02-12-2021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C4E9E7-9369-4703-89DC-18A00ADA6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03017-8AD2-463F-94E6-5EC25B28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DB6D-85D2-4BB0-9DAA-49AF53BEC0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3017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28CC9-E187-48C4-836B-361A9AC94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78181-296D-4FB2-BD12-22FF7FAF1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777D8-0C33-4432-A397-92EC32E36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2D7BB-CA2D-4C8A-A2C1-57ABC0BB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8192-937F-4683-BF66-04C61605623F}" type="datetimeFigureOut">
              <a:rPr lang="en-IN" smtClean="0"/>
              <a:t>02-12-2021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50857-9416-4D4F-8758-77D7B1548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9B8182-E12C-4AA8-A3B4-0DF9F0A14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DB6D-85D2-4BB0-9DAA-49AF53BEC0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653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9AA7F-5069-480F-872C-03E02145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9E237F-9ADB-429C-9C29-43AA61AB57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D293B-D7DD-4095-8C40-2E83888A5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5D3F9-3144-4AB7-BA76-E0295470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68192-937F-4683-BF66-04C61605623F}" type="datetimeFigureOut">
              <a:rPr lang="en-IN" smtClean="0"/>
              <a:t>02-12-2021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D3CF08-66A0-44BA-8EBD-FEDE0AB4E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23C521-79DC-45A1-BB6E-2F77661E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DB6D-85D2-4BB0-9DAA-49AF53BEC0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4933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B4328F-D734-4701-A247-577679D1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1A416-2933-4BC0-A872-48DBB0AB39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B0830-2395-48AA-8EA6-D39F255A4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68192-937F-4683-BF66-04C61605623F}" type="datetimeFigureOut">
              <a:rPr lang="en-IN" smtClean="0"/>
              <a:t>02-12-2021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518B2-D41D-49FA-9FBF-0B97EF6B32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DF180-E1C6-498C-AD7A-217B317A5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BDB6D-85D2-4BB0-9DAA-49AF53BEC08F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0107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user/munawar0018" TargetMode="External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twitter-bird-twitter-button-bird-1366218/" TargetMode="External" /><Relationship Id="rId3" Type="http://schemas.openxmlformats.org/officeDocument/2006/relationships/image" Target="../media/image3.jpg" /><Relationship Id="rId7" Type="http://schemas.openxmlformats.org/officeDocument/2006/relationships/image" Target="../media/image5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Relationship Id="rId6" Type="http://schemas.openxmlformats.org/officeDocument/2006/relationships/hyperlink" Target="https://www.freepngimg.com/png/62606-messenger-computer-facebook-icons-png-free-photo" TargetMode="External" /><Relationship Id="rId5" Type="http://schemas.openxmlformats.org/officeDocument/2006/relationships/image" Target="../media/image4.png" /><Relationship Id="rId10" Type="http://schemas.openxmlformats.org/officeDocument/2006/relationships/hyperlink" Target="http://www.mediafactory.org.au/2015-media6-amateurcreators/case-study-youtube/" TargetMode="External" /><Relationship Id="rId4" Type="http://schemas.openxmlformats.org/officeDocument/2006/relationships/hyperlink" Target="https://pixabay.com/illustrations/instagram-symbol-logo-photo-camera-1581266/" TargetMode="External" /><Relationship Id="rId9" Type="http://schemas.openxmlformats.org/officeDocument/2006/relationships/image" Target="../media/image6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5" Type="http://schemas.openxmlformats.org/officeDocument/2006/relationships/image" Target="../media/image8.png" /><Relationship Id="rId4" Type="http://schemas.openxmlformats.org/officeDocument/2006/relationships/image" Target="../media/image7.jpe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illustrations/instagram-symbol-logo-photo-camera-1581266/" TargetMode="External" /><Relationship Id="rId3" Type="http://schemas.openxmlformats.org/officeDocument/2006/relationships/image" Target="../media/image4.png" /><Relationship Id="rId7" Type="http://schemas.openxmlformats.org/officeDocument/2006/relationships/image" Target="../media/image3.jpg" /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7.xml" /><Relationship Id="rId6" Type="http://schemas.openxmlformats.org/officeDocument/2006/relationships/hyperlink" Target="https://pixabay.com/en/twitter-bird-twitter-button-bird-1366218/" TargetMode="External" /><Relationship Id="rId11" Type="http://schemas.openxmlformats.org/officeDocument/2006/relationships/hyperlink" Target="https://creativecommons.org/licenses/by-nc-sa/3.0/" TargetMode="External" /><Relationship Id="rId5" Type="http://schemas.openxmlformats.org/officeDocument/2006/relationships/image" Target="../media/image5.png" /><Relationship Id="rId10" Type="http://schemas.openxmlformats.org/officeDocument/2006/relationships/hyperlink" Target="http://www.mediafactory.org.au/2015-media6-amateurcreators/case-study-youtube/" TargetMode="External" /><Relationship Id="rId4" Type="http://schemas.openxmlformats.org/officeDocument/2006/relationships/hyperlink" Target="https://www.freepngimg.com/png/62606-messenger-computer-facebook-icons-png-free-photo" TargetMode="External" /><Relationship Id="rId9" Type="http://schemas.openxmlformats.org/officeDocument/2006/relationships/image" Target="../media/image6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video" Target="../media/media2.mp4" /><Relationship Id="rId1" Type="http://schemas.microsoft.com/office/2007/relationships/media" Target="../media/media2.mp4" /><Relationship Id="rId4" Type="http://schemas.openxmlformats.org/officeDocument/2006/relationships/image" Target="../media/image1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E784F3-7385-4D00-B274-F9624C178EF9}"/>
              </a:ext>
            </a:extLst>
          </p:cNvPr>
          <p:cNvSpPr/>
          <p:nvPr/>
        </p:nvSpPr>
        <p:spPr>
          <a:xfrm>
            <a:off x="0" y="0"/>
            <a:ext cx="2653553" cy="6858000"/>
          </a:xfrm>
          <a:prstGeom prst="rect">
            <a:avLst/>
          </a:prstGeom>
          <a:solidFill>
            <a:srgbClr val="0425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  <a:r>
              <a:rPr lang="en-IN" sz="16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57DD2F-DE67-4A34-B6E3-31110A19DFEC}"/>
              </a:ext>
            </a:extLst>
          </p:cNvPr>
          <p:cNvSpPr/>
          <p:nvPr/>
        </p:nvSpPr>
        <p:spPr>
          <a:xfrm>
            <a:off x="2653553" y="0"/>
            <a:ext cx="9538447" cy="6858000"/>
          </a:xfrm>
          <a:prstGeom prst="rect">
            <a:avLst/>
          </a:prstGeom>
          <a:solidFill>
            <a:srgbClr val="E1DD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08B19EF-2B87-48FD-8F45-16C96330A784}"/>
              </a:ext>
            </a:extLst>
          </p:cNvPr>
          <p:cNvSpPr/>
          <p:nvPr/>
        </p:nvSpPr>
        <p:spPr>
          <a:xfrm>
            <a:off x="86022" y="291686"/>
            <a:ext cx="2481509" cy="2481509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0E835-96DA-4D42-9AE3-6DDAA36CB6BF}"/>
              </a:ext>
            </a:extLst>
          </p:cNvPr>
          <p:cNvSpPr txBox="1"/>
          <p:nvPr/>
        </p:nvSpPr>
        <p:spPr>
          <a:xfrm flipH="1">
            <a:off x="156901" y="3207362"/>
            <a:ext cx="2453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Berlin Sans FB" panose="020E0602020502020306" pitchFamily="34" charset="0"/>
                <a:ea typeface="Tahoma" panose="020B0604030504040204" pitchFamily="34" charset="0"/>
                <a:cs typeface="Tahoma" panose="020B0604030504040204" pitchFamily="34" charset="0"/>
              </a:rPr>
              <a:t>MUNAWAR FARUQUI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4B3C3-FAA6-4C23-B018-7B95F3A95EE1}"/>
              </a:ext>
            </a:extLst>
          </p:cNvPr>
          <p:cNvSpPr txBox="1"/>
          <p:nvPr/>
        </p:nvSpPr>
        <p:spPr>
          <a:xfrm>
            <a:off x="2853464" y="836229"/>
            <a:ext cx="891570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Munawar Iqbal Faruqui</a:t>
            </a:r>
            <a:r>
              <a:rPr lang="en-US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(born 28 January 1992) is an Indian stand-up comedian, writer and rapper who is known for his jokes </a:t>
            </a:r>
            <a:r>
              <a:rPr lang="en-US" sz="2200" dirty="0">
                <a:solidFill>
                  <a:srgbClr val="202122"/>
                </a:solidFill>
                <a:latin typeface="Arial" panose="020B0604020202020204" pitchFamily="34" charset="0"/>
              </a:rPr>
              <a:t>a</a:t>
            </a:r>
            <a:r>
              <a:rPr lang="en-US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nd songs.</a:t>
            </a:r>
          </a:p>
          <a:p>
            <a:r>
              <a:rPr lang="en-US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endParaRPr lang="en-IN" sz="22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Faruqui was born in Junagadh, Gujarat, on 28 January 1992 to a muslim family</a:t>
            </a:r>
            <a:r>
              <a:rPr lang="en-US" sz="2200" u="none" strike="noStrike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en-US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Due to the impact of the 2002 Gujarat riots, in 2007 he, along with his family (his father and his three sisters), shifted to Dongri, Mumbai, to make a fresh start.</a:t>
            </a:r>
          </a:p>
          <a:p>
            <a:endParaRPr lang="en-US" sz="2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At the age of 17, he was compelled to work for his family when his father fell sick. He worked at a utensil store while attending school. </a:t>
            </a:r>
          </a:p>
          <a:p>
            <a:endParaRPr lang="en-US" sz="22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his early twenties, he worked as a graphic designer. In 2017, when various </a:t>
            </a:r>
            <a:r>
              <a:rPr lang="en-US" sz="2200" dirty="0">
                <a:solidFill>
                  <a:srgbClr val="202122"/>
                </a:solidFill>
                <a:latin typeface="Arial" panose="020B0604020202020204" pitchFamily="34" charset="0"/>
              </a:rPr>
              <a:t>OTT platforms </a:t>
            </a:r>
            <a:r>
              <a:rPr lang="en-US" sz="2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were introducing in India he became aware of comedy and he began working as a comedian.</a:t>
            </a:r>
          </a:p>
          <a:p>
            <a:endParaRPr lang="en-IN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ACD686-7524-4790-8FAF-228660EFD00F}"/>
              </a:ext>
            </a:extLst>
          </p:cNvPr>
          <p:cNvSpPr txBox="1"/>
          <p:nvPr/>
        </p:nvSpPr>
        <p:spPr>
          <a:xfrm flipH="1">
            <a:off x="204539" y="3761640"/>
            <a:ext cx="2226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Bahnschrift Light" panose="020B0502040204020203" pitchFamily="34" charset="0"/>
              </a:rPr>
              <a:t>punished for a joke he didn’t crack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237050-9513-4DDE-9FC9-51BA0298000E}"/>
              </a:ext>
            </a:extLst>
          </p:cNvPr>
          <p:cNvSpPr/>
          <p:nvPr/>
        </p:nvSpPr>
        <p:spPr>
          <a:xfrm>
            <a:off x="-1" y="6211669"/>
            <a:ext cx="2653553" cy="646331"/>
          </a:xfrm>
          <a:prstGeom prst="rect">
            <a:avLst/>
          </a:prstGeom>
          <a:solidFill>
            <a:srgbClr val="4C83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629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C6D951-D283-414D-82D9-A4CDA40FD182}"/>
              </a:ext>
            </a:extLst>
          </p:cNvPr>
          <p:cNvSpPr/>
          <p:nvPr/>
        </p:nvSpPr>
        <p:spPr>
          <a:xfrm>
            <a:off x="0" y="0"/>
            <a:ext cx="2653553" cy="6858000"/>
          </a:xfrm>
          <a:prstGeom prst="rect">
            <a:avLst/>
          </a:prstGeom>
          <a:solidFill>
            <a:srgbClr val="0425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8479E0-3E6E-41B9-AB37-CF90822926E4}"/>
              </a:ext>
            </a:extLst>
          </p:cNvPr>
          <p:cNvSpPr/>
          <p:nvPr/>
        </p:nvSpPr>
        <p:spPr>
          <a:xfrm>
            <a:off x="2653553" y="0"/>
            <a:ext cx="9538447" cy="6858000"/>
          </a:xfrm>
          <a:prstGeom prst="rect">
            <a:avLst/>
          </a:prstGeom>
          <a:solidFill>
            <a:srgbClr val="E1DD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050" name="Picture 2" descr="Politics Archives | OpIndia">
            <a:extLst>
              <a:ext uri="{FF2B5EF4-FFF2-40B4-BE49-F238E27FC236}">
                <a16:creationId xmlns:a16="http://schemas.microsoft.com/office/drawing/2014/main" id="{CBDC3656-7789-42D5-A73F-6D918C46F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5" y="103695"/>
            <a:ext cx="2441542" cy="244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7DF2D5-FC3C-4F9B-82C9-B93F86D39B64}"/>
              </a:ext>
            </a:extLst>
          </p:cNvPr>
          <p:cNvSpPr txBox="1"/>
          <p:nvPr/>
        </p:nvSpPr>
        <p:spPr>
          <a:xfrm>
            <a:off x="140154" y="2724347"/>
            <a:ext cx="237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OPINDIA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B81EFD-EE84-44A5-8563-BBA2A6869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6444577"/>
            <a:ext cx="312167" cy="309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22B5D9-A722-493C-9CC0-CA935F036D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" y="5438306"/>
            <a:ext cx="309727" cy="3097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BAF3AF-E7B7-46A9-ACD8-809C6C9DDD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0" y="5941441"/>
            <a:ext cx="309728" cy="3097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10FC7B-0AA6-47E0-B2E1-24768BFDF91E}"/>
              </a:ext>
            </a:extLst>
          </p:cNvPr>
          <p:cNvSpPr txBox="1"/>
          <p:nvPr/>
        </p:nvSpPr>
        <p:spPr>
          <a:xfrm flipH="1">
            <a:off x="2832143" y="546642"/>
            <a:ext cx="92219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story of Munawar faraqui was covered by opindia on </a:t>
            </a:r>
            <a:r>
              <a:rPr lang="en-IN" sz="2000" b="1" dirty="0"/>
              <a:t>January 3’2021 </a:t>
            </a:r>
            <a:r>
              <a:rPr lang="en-IN" sz="2000" dirty="0"/>
              <a:t>by </a:t>
            </a:r>
            <a:r>
              <a:rPr lang="en-IN" sz="2000" b="1" dirty="0"/>
              <a:t>Ajeet Bharati</a:t>
            </a:r>
            <a:r>
              <a:rPr lang="en-IN" sz="2000" dirty="0"/>
              <a:t>. This was when Munawar was arrested by Indore police on being informed by some people that he is </a:t>
            </a:r>
            <a:r>
              <a:rPr lang="en-IN" sz="2000" b="1" dirty="0"/>
              <a:t>“going to crack some jokes on Hindu god/goddess”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He continued to stay in jail for a long period of one month for a joke he didn’t crack; even till this date no one has any evidence that Munawar was going to crack any joke of that sort.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It was on February 5’2021 that the top court of the nation finally granted him bail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B70F67-3736-4D10-BACF-CA73028741D4}"/>
              </a:ext>
            </a:extLst>
          </p:cNvPr>
          <p:cNvSpPr txBox="1"/>
          <p:nvPr/>
        </p:nvSpPr>
        <p:spPr>
          <a:xfrm flipH="1">
            <a:off x="2832142" y="3375128"/>
            <a:ext cx="91240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The news coverage by Ajeet Bharati included some harsh and disturbing use of language: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He used the term </a:t>
            </a:r>
            <a:r>
              <a:rPr lang="en-IN" sz="2000" b="1" dirty="0"/>
              <a:t>“HARAMKHOR” </a:t>
            </a:r>
            <a:r>
              <a:rPr lang="en-IN" sz="2000" dirty="0"/>
              <a:t>and </a:t>
            </a:r>
            <a:r>
              <a:rPr lang="en-IN" sz="2000" b="1" dirty="0"/>
              <a:t>“DOGLA” </a:t>
            </a:r>
            <a:r>
              <a:rPr lang="en-IN" sz="2000" dirty="0"/>
              <a:t>to counterpart the “liberals” supporting Munawar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Quoted that islam was no religion and by default all the muslims are radical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B10936-9175-4456-9C65-61B43D180B6A}"/>
              </a:ext>
            </a:extLst>
          </p:cNvPr>
          <p:cNvSpPr txBox="1"/>
          <p:nvPr/>
        </p:nvSpPr>
        <p:spPr>
          <a:xfrm>
            <a:off x="2904000" y="5286370"/>
            <a:ext cx="88012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A </a:t>
            </a:r>
            <a:r>
              <a:rPr lang="en-IN" sz="2000" b="1" dirty="0"/>
              <a:t>hate mongering angle </a:t>
            </a:r>
            <a:r>
              <a:rPr lang="en-IN" sz="2000" dirty="0"/>
              <a:t>instigated by the right wing can be clearly seen in the story coverage by opindia. The information provided was </a:t>
            </a:r>
            <a:r>
              <a:rPr lang="en-IN" sz="2000" b="1" dirty="0"/>
              <a:t>far away from factuality </a:t>
            </a:r>
            <a:r>
              <a:rPr lang="en-IN" sz="2000" dirty="0"/>
              <a:t>and tend to </a:t>
            </a:r>
            <a:r>
              <a:rPr lang="en-IN" sz="2000" b="1" dirty="0"/>
              <a:t>impose their views on the public.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A9125D-02A0-48EE-9EA9-E48BF4DF9B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-835" y="4976641"/>
            <a:ext cx="309728" cy="3097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B1F7D3E-BC68-4F05-8824-89B376F9A165}"/>
              </a:ext>
            </a:extLst>
          </p:cNvPr>
          <p:cNvSpPr txBox="1"/>
          <p:nvPr/>
        </p:nvSpPr>
        <p:spPr>
          <a:xfrm>
            <a:off x="308893" y="6464370"/>
            <a:ext cx="1303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Opindia_in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F0650A-33A6-4C7F-896B-064D7EB79C6A}"/>
              </a:ext>
            </a:extLst>
          </p:cNvPr>
          <p:cNvSpPr txBox="1"/>
          <p:nvPr/>
        </p:nvSpPr>
        <p:spPr>
          <a:xfrm>
            <a:off x="231826" y="5455561"/>
            <a:ext cx="136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Opindia.com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4201DC-E962-4502-B99A-962FAB9E0B74}"/>
              </a:ext>
            </a:extLst>
          </p:cNvPr>
          <p:cNvSpPr txBox="1"/>
          <p:nvPr/>
        </p:nvSpPr>
        <p:spPr>
          <a:xfrm>
            <a:off x="265833" y="5943995"/>
            <a:ext cx="10937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Opindia.com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F292A7-5455-4EEF-9E62-F59D0E2EC41B}"/>
              </a:ext>
            </a:extLst>
          </p:cNvPr>
          <p:cNvSpPr txBox="1"/>
          <p:nvPr/>
        </p:nvSpPr>
        <p:spPr>
          <a:xfrm>
            <a:off x="278413" y="4972271"/>
            <a:ext cx="13639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opindia</a:t>
            </a:r>
          </a:p>
        </p:txBody>
      </p:sp>
    </p:spTree>
    <p:extLst>
      <p:ext uri="{BB962C8B-B14F-4D97-AF65-F5344CB8AC3E}">
        <p14:creationId xmlns:p14="http://schemas.microsoft.com/office/powerpoint/2010/main" val="20405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10E86D-98BC-4179-B810-6AD21E6D7F53}"/>
              </a:ext>
            </a:extLst>
          </p:cNvPr>
          <p:cNvSpPr/>
          <p:nvPr/>
        </p:nvSpPr>
        <p:spPr>
          <a:xfrm>
            <a:off x="0" y="0"/>
            <a:ext cx="2653553" cy="6858000"/>
          </a:xfrm>
          <a:prstGeom prst="rect">
            <a:avLst/>
          </a:prstGeom>
          <a:solidFill>
            <a:srgbClr val="0425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734439-FB38-416E-BB8E-C0E65995E5CF}"/>
              </a:ext>
            </a:extLst>
          </p:cNvPr>
          <p:cNvSpPr/>
          <p:nvPr/>
        </p:nvSpPr>
        <p:spPr>
          <a:xfrm>
            <a:off x="2653553" y="0"/>
            <a:ext cx="9538447" cy="6858000"/>
          </a:xfrm>
          <a:prstGeom prst="rect">
            <a:avLst/>
          </a:prstGeom>
          <a:solidFill>
            <a:srgbClr val="E1DD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EB394F-2205-446B-9820-99DBB08FB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326" y="-1"/>
            <a:ext cx="652567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D2DFF8-9D3D-4DC3-AC42-0E66D8D3096C}"/>
              </a:ext>
            </a:extLst>
          </p:cNvPr>
          <p:cNvSpPr txBox="1"/>
          <p:nvPr/>
        </p:nvSpPr>
        <p:spPr>
          <a:xfrm>
            <a:off x="162613" y="5991404"/>
            <a:ext cx="2392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https://youtu.be/hDIAnRO7HYQ</a:t>
            </a:r>
          </a:p>
        </p:txBody>
      </p:sp>
      <p:pic>
        <p:nvPicPr>
          <p:cNvPr id="9" name="WhatsApp Video 2021-12-02 at 11.29.26">
            <a:hlinkClick r:id="" action="ppaction://media"/>
            <a:extLst>
              <a:ext uri="{FF2B5EF4-FFF2-40B4-BE49-F238E27FC236}">
                <a16:creationId xmlns:a16="http://schemas.microsoft.com/office/drawing/2014/main" id="{F9786F76-688B-4860-9EBF-2250766009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5666326" cy="577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1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8F7B3F-684C-4DB8-AEA9-402790B840E1}"/>
              </a:ext>
            </a:extLst>
          </p:cNvPr>
          <p:cNvSpPr/>
          <p:nvPr/>
        </p:nvSpPr>
        <p:spPr>
          <a:xfrm>
            <a:off x="0" y="0"/>
            <a:ext cx="2653553" cy="6858000"/>
          </a:xfrm>
          <a:prstGeom prst="rect">
            <a:avLst/>
          </a:prstGeom>
          <a:solidFill>
            <a:srgbClr val="0425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8FF128-0B56-4C51-A69B-E07618507838}"/>
              </a:ext>
            </a:extLst>
          </p:cNvPr>
          <p:cNvSpPr/>
          <p:nvPr/>
        </p:nvSpPr>
        <p:spPr>
          <a:xfrm>
            <a:off x="2653551" y="0"/>
            <a:ext cx="9538447" cy="6858000"/>
          </a:xfrm>
          <a:prstGeom prst="rect">
            <a:avLst/>
          </a:prstGeom>
          <a:solidFill>
            <a:srgbClr val="E1DD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122" name="Picture 2" descr="MOJO STORY - YouTube">
            <a:extLst>
              <a:ext uri="{FF2B5EF4-FFF2-40B4-BE49-F238E27FC236}">
                <a16:creationId xmlns:a16="http://schemas.microsoft.com/office/drawing/2014/main" id="{EE688428-0510-40E5-B5ED-559D6F0C1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7" y="108260"/>
            <a:ext cx="2488677" cy="233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73AEB9-9C9E-439E-80DE-2DA5C88243F9}"/>
              </a:ext>
            </a:extLst>
          </p:cNvPr>
          <p:cNvSpPr txBox="1"/>
          <p:nvPr/>
        </p:nvSpPr>
        <p:spPr>
          <a:xfrm flipH="1">
            <a:off x="2985064" y="261791"/>
            <a:ext cx="7589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Story of the whole incident was covered </a:t>
            </a:r>
            <a:r>
              <a:rPr lang="en-IN" sz="2000" b="1" dirty="0"/>
              <a:t>seven times </a:t>
            </a:r>
            <a:r>
              <a:rPr lang="en-IN" sz="2000" dirty="0"/>
              <a:t>by mojo story. The most recent one came after Munawar announced that he will not be continuing comedy. </a:t>
            </a:r>
          </a:p>
          <a:p>
            <a:r>
              <a:rPr lang="en-IN" sz="2000" dirty="0"/>
              <a:t>The coverage was in conversation between Barkha Dutt and the former supreme court judge of the country- </a:t>
            </a:r>
            <a:r>
              <a:rPr lang="en-IN" sz="2000" b="1" dirty="0"/>
              <a:t>Justice Deepak Gupta</a:t>
            </a:r>
            <a:r>
              <a:rPr lang="en-IN" sz="2000" dirty="0"/>
              <a:t>; who at the time of Munawar’s arrest highlighted about the shrinking freedom of speech in India.</a:t>
            </a:r>
          </a:p>
          <a:p>
            <a:endParaRPr lang="en-IN" sz="2000" dirty="0"/>
          </a:p>
          <a:p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5D65B-4EB0-4988-B316-86F7ECFAEEC8}"/>
              </a:ext>
            </a:extLst>
          </p:cNvPr>
          <p:cNvSpPr txBox="1"/>
          <p:nvPr/>
        </p:nvSpPr>
        <p:spPr>
          <a:xfrm>
            <a:off x="3117747" y="3225328"/>
            <a:ext cx="732462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information appeared </a:t>
            </a:r>
            <a:r>
              <a:rPr lang="en-IN" sz="2000" b="1" dirty="0"/>
              <a:t>much more factual </a:t>
            </a:r>
            <a:r>
              <a:rPr lang="en-IN" sz="2000" dirty="0"/>
              <a:t>and asked questions to the audience and left them on making their own opinion.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Protecting and empathising with the minority </a:t>
            </a:r>
            <a:r>
              <a:rPr lang="en-IN" sz="2000" dirty="0"/>
              <a:t>of the nation along with </a:t>
            </a:r>
            <a:r>
              <a:rPr lang="en-IN" sz="2000" b="1" dirty="0"/>
              <a:t>protecting rule of law </a:t>
            </a:r>
            <a:r>
              <a:rPr lang="en-IN" sz="2000" dirty="0"/>
              <a:t>of the country appeared to be the angle of coverage.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Throughout the conversation </a:t>
            </a:r>
            <a:r>
              <a:rPr lang="en-IN" sz="2000" b="1" dirty="0"/>
              <a:t>respected use of language </a:t>
            </a:r>
            <a:r>
              <a:rPr lang="en-IN" sz="2000" dirty="0"/>
              <a:t>was maintained.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4C27DC-B4BF-4B2B-A86D-5831B30B6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5333847"/>
            <a:ext cx="331513" cy="331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545C4B-6F38-464B-91DD-BD35ECF40E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-1" y="5876036"/>
            <a:ext cx="331514" cy="331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FED551-2B05-4975-AACA-3F18D1E2B6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0" y="6418226"/>
            <a:ext cx="334124" cy="331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A8B8D3-635F-437A-BDFD-0C3FE10B65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rot="10800000" flipH="1">
            <a:off x="0" y="4867365"/>
            <a:ext cx="331514" cy="3315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9DA2BA-3343-4086-B084-C7EE621E0AF2}"/>
              </a:ext>
            </a:extLst>
          </p:cNvPr>
          <p:cNvSpPr txBox="1"/>
          <p:nvPr/>
        </p:nvSpPr>
        <p:spPr>
          <a:xfrm rot="10800000" flipH="1">
            <a:off x="911552" y="7471952"/>
            <a:ext cx="48373" cy="687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10" tooltip="http://www.mediafactory.org.au/2015-media6-amateurcreators/case-study-youtube/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11" tooltip="https://creativecommons.org/licenses/by-nc-sa/3.0/"/>
              </a:rPr>
              <a:t>CC BY-SA-NC</a:t>
            </a:r>
            <a:endParaRPr lang="en-IN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F06669-F133-4058-B230-DD2483A7B359}"/>
              </a:ext>
            </a:extLst>
          </p:cNvPr>
          <p:cNvSpPr txBox="1"/>
          <p:nvPr/>
        </p:nvSpPr>
        <p:spPr>
          <a:xfrm flipH="1">
            <a:off x="272458" y="4877054"/>
            <a:ext cx="1339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MOJO STORY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13F86D-A289-410E-A52F-D136A7C41D65}"/>
              </a:ext>
            </a:extLst>
          </p:cNvPr>
          <p:cNvSpPr txBox="1"/>
          <p:nvPr/>
        </p:nvSpPr>
        <p:spPr>
          <a:xfrm>
            <a:off x="272458" y="5343954"/>
            <a:ext cx="1278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TheMojo</a:t>
            </a:r>
          </a:p>
          <a:p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E44DDD-8361-44A4-B2D4-7E2CE1F59961}"/>
              </a:ext>
            </a:extLst>
          </p:cNvPr>
          <p:cNvSpPr txBox="1"/>
          <p:nvPr/>
        </p:nvSpPr>
        <p:spPr>
          <a:xfrm>
            <a:off x="288065" y="5890786"/>
            <a:ext cx="1277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Mojo story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B9D6D6-F427-4446-A280-DA2220050A50}"/>
              </a:ext>
            </a:extLst>
          </p:cNvPr>
          <p:cNvSpPr txBox="1"/>
          <p:nvPr/>
        </p:nvSpPr>
        <p:spPr>
          <a:xfrm>
            <a:off x="299101" y="6438261"/>
            <a:ext cx="1456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themojostory</a:t>
            </a:r>
          </a:p>
        </p:txBody>
      </p:sp>
    </p:spTree>
    <p:extLst>
      <p:ext uri="{BB962C8B-B14F-4D97-AF65-F5344CB8AC3E}">
        <p14:creationId xmlns:p14="http://schemas.microsoft.com/office/powerpoint/2010/main" val="277945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9D40FF-CFF8-4BC4-8CF8-0B4E6CE74A55}"/>
              </a:ext>
            </a:extLst>
          </p:cNvPr>
          <p:cNvSpPr/>
          <p:nvPr/>
        </p:nvSpPr>
        <p:spPr>
          <a:xfrm>
            <a:off x="0" y="0"/>
            <a:ext cx="2653553" cy="6858000"/>
          </a:xfrm>
          <a:prstGeom prst="rect">
            <a:avLst/>
          </a:prstGeom>
          <a:solidFill>
            <a:srgbClr val="0425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FF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792000-C631-46B9-A8CF-BAAF646C9EA7}"/>
              </a:ext>
            </a:extLst>
          </p:cNvPr>
          <p:cNvSpPr/>
          <p:nvPr/>
        </p:nvSpPr>
        <p:spPr>
          <a:xfrm>
            <a:off x="2653553" y="0"/>
            <a:ext cx="9538447" cy="6858000"/>
          </a:xfrm>
          <a:prstGeom prst="rect">
            <a:avLst/>
          </a:prstGeom>
          <a:solidFill>
            <a:srgbClr val="E1DD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https://youtu.be/hDIAnRO7HYQ</a:t>
            </a:r>
          </a:p>
        </p:txBody>
      </p:sp>
      <p:pic>
        <p:nvPicPr>
          <p:cNvPr id="6" name="WhatsApp Video 2021-12-02 at 11.29.27">
            <a:hlinkClick r:id="" action="ppaction://media"/>
            <a:extLst>
              <a:ext uri="{FF2B5EF4-FFF2-40B4-BE49-F238E27FC236}">
                <a16:creationId xmlns:a16="http://schemas.microsoft.com/office/drawing/2014/main" id="{2D4903F7-8FE6-4E77-A962-AE9CE36528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83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F47DBD-8733-48E1-8985-6C20395B585E}"/>
              </a:ext>
            </a:extLst>
          </p:cNvPr>
          <p:cNvSpPr txBox="1"/>
          <p:nvPr/>
        </p:nvSpPr>
        <p:spPr>
          <a:xfrm>
            <a:off x="2804160" y="6033824"/>
            <a:ext cx="6116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https://youtu.be/hDIAnRO7HYQ</a:t>
            </a:r>
          </a:p>
        </p:txBody>
      </p:sp>
    </p:spTree>
    <p:extLst>
      <p:ext uri="{BB962C8B-B14F-4D97-AF65-F5344CB8AC3E}">
        <p14:creationId xmlns:p14="http://schemas.microsoft.com/office/powerpoint/2010/main" val="270086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</TotalTime>
  <Words>520</Words>
  <Application>Microsoft Office PowerPoint</Application>
  <PresentationFormat>Widescreen</PresentationFormat>
  <Paragraphs>39</Paragraphs>
  <Slides>5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shruu</dc:creator>
  <cp:lastModifiedBy>Mouli Sharma</cp:lastModifiedBy>
  <cp:revision>2</cp:revision>
  <dcterms:created xsi:type="dcterms:W3CDTF">2021-12-02T02:37:47Z</dcterms:created>
  <dcterms:modified xsi:type="dcterms:W3CDTF">2021-12-02T10:17:44Z</dcterms:modified>
</cp:coreProperties>
</file>